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AF7278F-313D-4E87-AA76-ACCEA2D68EA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1E14070-1F6A-407F-A520-D4C0820A296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ACF7BBA-963F-41C8-BD0D-43D24B51729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3174349-F200-4395-A322-78CF5F03219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7C1EB14-BBFF-4B40-B12C-515735BE5A3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B2A65A2-C1D8-414A-93CF-8344D1323FE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DEC2DE7-CB89-4D8E-8F09-AAA0741A2A4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F2C0734-D062-4CCB-8471-857809958CC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941EEC4-B212-4CFF-863C-486E19727CB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6E4767F-7959-46C3-8F11-A436A15244F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4BB4CA8-43AA-40EC-867E-1020411F21D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DBCE27C-849C-43AE-8062-99E651895F0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CA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290AA88-DF72-413D-BA48-E6BF532579EA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CA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effectiveorganizing.ca/" TargetMode="External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457200">
              <a:lnSpc>
                <a:spcPct val="200000"/>
              </a:lnSpc>
              <a:spcBef>
                <a:spcPts val="641"/>
              </a:spcBef>
              <a:buNone/>
            </a:pPr>
            <a:r>
              <a:rPr b="1" lang="en-US" sz="3200" spc="-1" strike="noStrike">
                <a:solidFill>
                  <a:schemeClr val="dk1"/>
                </a:solidFill>
                <a:latin typeface="Calibri"/>
              </a:rPr>
              <a:t>Cleaning </a:t>
            </a:r>
            <a:endParaRPr b="1" lang="en-US" sz="3200" spc="-1" strike="noStrike">
              <a:solidFill>
                <a:schemeClr val="dk1"/>
              </a:solidFill>
              <a:latin typeface="Calibri"/>
            </a:endParaRPr>
          </a:p>
          <a:p>
            <a:pPr indent="0" algn="ctr" defTabSz="457200">
              <a:lnSpc>
                <a:spcPct val="200000"/>
              </a:lnSpc>
              <a:spcBef>
                <a:spcPts val="641"/>
              </a:spcBef>
              <a:buNone/>
            </a:pPr>
            <a:r>
              <a:rPr b="1" lang="en-US" sz="3200" spc="-1" strike="noStrike">
                <a:solidFill>
                  <a:schemeClr val="dk1"/>
                </a:solidFill>
                <a:latin typeface="Calibri"/>
              </a:rPr>
              <a:t>Decluttering</a:t>
            </a:r>
            <a:endParaRPr b="1" lang="en-US" sz="3200" spc="-1" strike="noStrike">
              <a:solidFill>
                <a:schemeClr val="dk1"/>
              </a:solidFill>
              <a:latin typeface="Calibri"/>
            </a:endParaRPr>
          </a:p>
          <a:p>
            <a:pPr indent="0" algn="ctr" defTabSz="457200">
              <a:lnSpc>
                <a:spcPct val="200000"/>
              </a:lnSpc>
              <a:spcBef>
                <a:spcPts val="641"/>
              </a:spcBef>
              <a:buNone/>
            </a:pPr>
            <a:r>
              <a:rPr b="1" lang="en-US" sz="3200" spc="-1" strike="noStrike">
                <a:solidFill>
                  <a:schemeClr val="dk1"/>
                </a:solidFill>
                <a:latin typeface="Calibri"/>
              </a:rPr>
              <a:t>Organizing</a:t>
            </a:r>
            <a:endParaRPr b="1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"/>
          <p:cNvSpPr txBox="1"/>
          <p:nvPr/>
        </p:nvSpPr>
        <p:spPr>
          <a:xfrm>
            <a:off x="1800000" y="789840"/>
            <a:ext cx="5789160" cy="650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en-CA" sz="4400" spc="-1" strike="noStrike">
                <a:solidFill>
                  <a:schemeClr val="dk1"/>
                </a:solidFill>
                <a:latin typeface="Calibri"/>
              </a:rPr>
              <a:t>Core Principles</a:t>
            </a: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Cleaning: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Cleaning is maintenance, not transformation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Focus on dirt, dust, and sanitation only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Cleaning does not change how much you own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It improves the quality of what you own and where you live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Cleaning: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Clean from top to bottom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One room or space at a time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Stop when the task is complete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Limit to small areas if needed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Cleaning: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Use the right tools for the job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Good tools save time and energy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Simple, reliable products work best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Cleaning: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Tie cleaning to routines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Daily, weekly, seasonal rhythms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Consistency beats intensity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Cleaning: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Clean spaces support clarity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A clean environment enhances wellbeing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Cleaning prepares the ground for organizing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Decluttering: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Decluttering is decision-making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This is about choices, not cleaning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Nothing leaves by accident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Decluttering: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Volume is the real problem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Too much makes everything harder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Space limits do matter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Decluttering: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Keep what supports your current life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Not your past or imagined future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Relevance over sentiment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There can be exceptions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Decluttering: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One category at a time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See everything together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Compare, then decide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Decluttering: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Decluttering creates possibility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Less to manage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More room to organize well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Organizing: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Organizing comes last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You cannot organize excess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Organizing supports what remains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Organizing: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Group ‘like with like’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Function before appearance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Accessibility matters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Organizing: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Spaces work best when habits are respected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Organizing must fit real behaviour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Not ideal behaviour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Organizing: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Systems must be simple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Easy to evaluate: are they working?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Easy to maintain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Easy to reset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Organizing: Core Principles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Good organizing saves time and energy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Reduces daily decisions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Supports calm and efficiency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I can help!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15000"/>
              </a:lnSpc>
              <a:spcAft>
                <a:spcPts val="1236"/>
              </a:spcAft>
              <a:buNone/>
            </a:pPr>
            <a:r>
              <a:rPr b="0" lang="en-CA" sz="3200" spc="-1" strike="noStrike">
                <a:solidFill>
                  <a:schemeClr val="dk1"/>
                </a:solidFill>
                <a:latin typeface="Calibri"/>
              </a:rPr>
              <a:t>I’d love to hear any questions or challenges you’re facing.</a:t>
            </a:r>
            <a:br>
              <a:rPr sz="3200"/>
            </a:br>
            <a:br>
              <a:rPr sz="3200"/>
            </a:br>
            <a:r>
              <a:rPr b="0" lang="en-CA" sz="3200" spc="-1" strike="noStrike">
                <a:solidFill>
                  <a:schemeClr val="dk1"/>
                </a:solidFill>
                <a:latin typeface="Calibri"/>
              </a:rPr>
              <a:t>Contact me:</a:t>
            </a:r>
            <a:endParaRPr b="0" lang="en-CA" sz="32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15000"/>
              </a:lnSpc>
              <a:spcAft>
                <a:spcPts val="1236"/>
              </a:spcAft>
              <a:buNone/>
            </a:pPr>
            <a:r>
              <a:rPr b="0" lang="en-CA" sz="3200" spc="-1" strike="noStrike">
                <a:solidFill>
                  <a:schemeClr val="dk1"/>
                </a:solidFill>
                <a:latin typeface="Calibri"/>
              </a:rPr>
              <a:t>905.732.5562</a:t>
            </a:r>
            <a:br>
              <a:rPr sz="3200"/>
            </a:br>
            <a:r>
              <a:rPr b="0" lang="en-CA" sz="3200" spc="-1" strike="noStrike">
                <a:solidFill>
                  <a:schemeClr val="dk1"/>
                </a:solidFill>
                <a:latin typeface="Calibri"/>
                <a:hlinkClick r:id="rId1"/>
              </a:rPr>
              <a:t>https://effectiveorganizing.ca/</a:t>
            </a:r>
            <a:endParaRPr b="0" lang="en-CA" sz="32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15000"/>
              </a:lnSpc>
              <a:spcAft>
                <a:spcPts val="1236"/>
              </a:spcAft>
              <a:buNone/>
            </a:pPr>
            <a:endParaRPr b="0" lang="en-CA" sz="32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15000"/>
              </a:lnSpc>
              <a:spcAft>
                <a:spcPts val="1236"/>
              </a:spcAft>
              <a:buNone/>
            </a:pPr>
            <a:endParaRPr b="0" lang="en-CA" sz="32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15000"/>
              </a:lnSpc>
              <a:spcAft>
                <a:spcPts val="1236"/>
              </a:spcAft>
              <a:buNone/>
            </a:pPr>
            <a:endParaRPr b="0" lang="en-CA" sz="3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Application>LibreOffice/7.6.1.2$Windows_X86_64 LibreOffice_project/f5defcebd022c5bc36bbb79be232cb6926d8f674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en-CA</dc:language>
  <cp:lastModifiedBy/>
  <dcterms:modified xsi:type="dcterms:W3CDTF">2026-02-05T14:27:38Z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